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  <p:sldMasterId id="2147483673" r:id="rId2"/>
  </p:sldMasterIdLst>
  <p:notesMasterIdLst>
    <p:notesMasterId r:id="rId13"/>
  </p:notesMasterIdLst>
  <p:sldIdLst>
    <p:sldId id="264" r:id="rId3"/>
    <p:sldId id="297" r:id="rId4"/>
    <p:sldId id="300" r:id="rId5"/>
    <p:sldId id="301" r:id="rId6"/>
    <p:sldId id="302" r:id="rId7"/>
    <p:sldId id="303" r:id="rId8"/>
    <p:sldId id="305" r:id="rId9"/>
    <p:sldId id="306" r:id="rId10"/>
    <p:sldId id="307" r:id="rId11"/>
    <p:sldId id="308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3"/>
  </p:normalViewPr>
  <p:slideViewPr>
    <p:cSldViewPr snapToGrid="0">
      <p:cViewPr varScale="1">
        <p:scale>
          <a:sx n="139" d="100"/>
          <a:sy n="139" d="100"/>
        </p:scale>
        <p:origin x="74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93ce5d50ea_5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93ce5d50ea_5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422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93ce5d50ea_5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93ce5d50ea_5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303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 type="twoObj">
  <p:cSld name="TWO_OBJEC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elijking" type="twoTxTwoObj">
  <p:cSld name="TWO_OBJECTS_WITH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een titel" type="titleOnly">
  <p:cSld name="TITLE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0" y="0"/>
            <a:ext cx="9144000" cy="63137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65100" dist="38100" dir="5400000" algn="t" rotWithShape="0">
              <a:srgbClr val="000000">
                <a:alpha val="1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6651"/>
            <a:ext cx="1654628" cy="68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7572" y="111137"/>
            <a:ext cx="1160564" cy="40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0" y="0"/>
            <a:ext cx="9144000" cy="63137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65100" dist="38100" dir="5400000" algn="t" rotWithShape="0">
              <a:srgbClr val="000000">
                <a:alpha val="1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6651"/>
            <a:ext cx="1654628" cy="68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7572" y="111137"/>
            <a:ext cx="1160564" cy="40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 type="objTx">
  <p:cSld name="OBJECT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 type="picTx">
  <p:cSld name="PICTURE_WITH_CAPTION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verticale tekst" type="vertTx">
  <p:cSld name="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 rot="5400000">
            <a:off x="3254573" y="-1256704"/>
            <a:ext cx="3263504" cy="851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e titel en tekst" type="vertTitleAndTx">
  <p:cSld name="VERTICAL_TITLE_AND_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687D9C6-6BEF-B347-8382-37D3414F01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5000"/>
          </a:blip>
          <a:srcRect t="6032" b="5965"/>
          <a:stretch/>
        </p:blipFill>
        <p:spPr>
          <a:xfrm>
            <a:off x="6859799" y="1286548"/>
            <a:ext cx="2284802" cy="128520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AF3BEFB-F635-394E-99A8-9AF145B8E5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3296" b="2272"/>
          <a:stretch/>
        </p:blipFill>
        <p:spPr>
          <a:xfrm>
            <a:off x="6837818" y="2566841"/>
            <a:ext cx="2284801" cy="128520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64A4F3E-C4CE-814F-A5E8-AB7E54CAEF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48000"/>
          </a:blip>
          <a:srcRect b="15568"/>
          <a:stretch/>
        </p:blipFill>
        <p:spPr>
          <a:xfrm>
            <a:off x="6837817" y="3855601"/>
            <a:ext cx="2284802" cy="12852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146FB5F-966D-6E46-8EF2-F824147F9E6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9754" y="320424"/>
            <a:ext cx="2669996" cy="110482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71F8F2D-886F-F648-B4D2-16B1CE54B7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63000"/>
          </a:blip>
          <a:stretch>
            <a:fillRect/>
          </a:stretch>
        </p:blipFill>
        <p:spPr>
          <a:xfrm>
            <a:off x="6859799" y="-2210"/>
            <a:ext cx="2284801" cy="1285200"/>
          </a:xfrm>
          <a:prstGeom prst="rect">
            <a:avLst/>
          </a:prstGeom>
        </p:spPr>
      </p:pic>
      <p:sp>
        <p:nvSpPr>
          <p:cNvPr id="14" name="Rechthoek 13">
            <a:extLst>
              <a:ext uri="{FF2B5EF4-FFF2-40B4-BE49-F238E27FC236}">
                <a16:creationId xmlns:a16="http://schemas.microsoft.com/office/drawing/2014/main" id="{764C07AF-8553-1C4C-B011-C51B0ABA8BEA}"/>
              </a:ext>
            </a:extLst>
          </p:cNvPr>
          <p:cNvSpPr/>
          <p:nvPr userDrawn="1"/>
        </p:nvSpPr>
        <p:spPr>
          <a:xfrm>
            <a:off x="6722918" y="0"/>
            <a:ext cx="2421082" cy="5143500"/>
          </a:xfrm>
          <a:prstGeom prst="rect">
            <a:avLst/>
          </a:prstGeom>
          <a:gradFill>
            <a:gsLst>
              <a:gs pos="0">
                <a:schemeClr val="tx1"/>
              </a:gs>
              <a:gs pos="51000">
                <a:schemeClr val="tx1">
                  <a:alpha val="33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9DB002-44B2-4B4C-AB89-022768D11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572" y="1425249"/>
            <a:ext cx="6119945" cy="1790700"/>
          </a:xfrm>
        </p:spPr>
        <p:txBody>
          <a:bodyPr anchor="ctr" anchorCtr="0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5677AD4-7EC1-AE4B-B761-416852B71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571" y="3456560"/>
            <a:ext cx="6119945" cy="1241822"/>
          </a:xfrm>
        </p:spPr>
        <p:txBody>
          <a:bodyPr/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B548B0F-EBF1-A849-B9EF-83CF0E65761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91066" y="4709365"/>
            <a:ext cx="939964" cy="3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32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0"/>
            <a:ext cx="9144000" cy="63137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65100" dist="38100" dir="5400000" algn="t" rotWithShape="0">
              <a:srgbClr val="000000">
                <a:alpha val="1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415636" y="1019175"/>
            <a:ext cx="8728364" cy="361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6651"/>
            <a:ext cx="1654628" cy="68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7572" y="111137"/>
            <a:ext cx="1160564" cy="40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ekop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7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851535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Klik om stijl te bewerken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E7C5AE-850F-5E40-A6B9-E033ED30B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sz="3800" dirty="0" err="1"/>
              <a:t>Wetgeving</a:t>
            </a:r>
            <a:br>
              <a:rPr lang="en" sz="3800" dirty="0"/>
            </a:br>
            <a:r>
              <a:rPr lang="en" sz="2800" dirty="0" err="1"/>
              <a:t>Proces</a:t>
            </a:r>
            <a:r>
              <a:rPr lang="en" sz="2800" dirty="0"/>
              <a:t> </a:t>
            </a:r>
            <a:r>
              <a:rPr lang="en" sz="2800" dirty="0" err="1"/>
              <a:t>en</a:t>
            </a:r>
            <a:r>
              <a:rPr lang="en" sz="2800" dirty="0"/>
              <a:t> </a:t>
            </a:r>
            <a:r>
              <a:rPr lang="en" sz="2800" dirty="0" err="1"/>
              <a:t>ondersteuning</a:t>
            </a:r>
            <a:endParaRPr lang="nl-NL" sz="280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BFBAFA2-578A-7B40-AE15-803FAEF99E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Mariette </a:t>
            </a:r>
            <a:r>
              <a:rPr lang="nl-NL" dirty="0" err="1"/>
              <a:t>Lokin</a:t>
            </a:r>
            <a:endParaRPr lang="nl-NL" dirty="0"/>
          </a:p>
          <a:p>
            <a:r>
              <a:rPr lang="nl-NL" dirty="0"/>
              <a:t>Juridisch adviseur</a:t>
            </a:r>
          </a:p>
        </p:txBody>
      </p:sp>
    </p:spTree>
    <p:extLst>
      <p:ext uri="{BB962C8B-B14F-4D97-AF65-F5344CB8AC3E}">
        <p14:creationId xmlns:p14="http://schemas.microsoft.com/office/powerpoint/2010/main" val="6249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9A0DF82-249F-D448-ABB5-5187B72C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Samengevat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2C735CC-45D9-E945-957D-FF92D8948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nl-NL" dirty="0"/>
              <a:t>Het wetgevingsproces wordt steeds meer digitaal.</a:t>
            </a:r>
          </a:p>
          <a:p>
            <a:pPr marL="114300" indent="0">
              <a:buNone/>
            </a:pPr>
            <a:r>
              <a:rPr lang="nl-NL" dirty="0"/>
              <a:t>We benutten de mogelijkheden nog niet optimaal:</a:t>
            </a:r>
          </a:p>
          <a:p>
            <a:pPr marL="114300" indent="0">
              <a:buNone/>
            </a:pPr>
            <a:endParaRPr lang="nl-NL" dirty="0"/>
          </a:p>
          <a:p>
            <a:r>
              <a:rPr lang="nl-NL" dirty="0"/>
              <a:t>Maak de output van iedere stap in het proces geschikt als input voor de volgende stap.</a:t>
            </a:r>
          </a:p>
          <a:p>
            <a:r>
              <a:rPr lang="nl-NL" dirty="0"/>
              <a:t>Investeer in samenwerking in de hele keten.</a:t>
            </a:r>
          </a:p>
          <a:p>
            <a:pPr marL="114300" indent="0">
              <a:buNone/>
            </a:pPr>
            <a:endParaRPr lang="nl-NL" dirty="0"/>
          </a:p>
          <a:p>
            <a:pPr marL="114300" indent="0">
              <a:buNone/>
            </a:pPr>
            <a:r>
              <a:rPr lang="nl-NL" dirty="0"/>
              <a:t>Zo komen we van ‘digitaal papier’ naar ‘slimmere regelgeving’!</a:t>
            </a:r>
          </a:p>
        </p:txBody>
      </p:sp>
    </p:spTree>
    <p:extLst>
      <p:ext uri="{BB962C8B-B14F-4D97-AF65-F5344CB8AC3E}">
        <p14:creationId xmlns:p14="http://schemas.microsoft.com/office/powerpoint/2010/main" val="4172217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6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" dirty="0" err="1"/>
              <a:t>Wetgeving</a:t>
            </a:r>
            <a:r>
              <a:rPr lang="en" dirty="0"/>
              <a:t> </a:t>
            </a:r>
            <a:r>
              <a:rPr lang="en" dirty="0" err="1"/>
              <a:t>maken</a:t>
            </a:r>
            <a:r>
              <a:rPr lang="en" dirty="0"/>
              <a:t>: hoe </a:t>
            </a:r>
            <a:r>
              <a:rPr lang="en" dirty="0" err="1"/>
              <a:t>gaat</a:t>
            </a:r>
            <a:r>
              <a:rPr lang="en" dirty="0"/>
              <a:t> </a:t>
            </a:r>
            <a:r>
              <a:rPr lang="en" dirty="0" err="1"/>
              <a:t>dat</a:t>
            </a:r>
            <a:r>
              <a:rPr lang="en" dirty="0"/>
              <a:t>?</a:t>
            </a:r>
            <a:endParaRPr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21966F-4B1E-9C4D-9BAF-6AE3C63B2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nl-NL" b="1" dirty="0"/>
              <a:t>Aanleiding voor wetgeving</a:t>
            </a:r>
          </a:p>
          <a:p>
            <a:r>
              <a:rPr lang="nl-NL" dirty="0"/>
              <a:t>Regeerakkoord</a:t>
            </a:r>
          </a:p>
          <a:p>
            <a:r>
              <a:rPr lang="nl-NL" dirty="0"/>
              <a:t>Incidenten</a:t>
            </a:r>
          </a:p>
          <a:p>
            <a:r>
              <a:rPr lang="nl-NL" dirty="0"/>
              <a:t>Jurisprudentie</a:t>
            </a:r>
          </a:p>
          <a:p>
            <a:r>
              <a:rPr lang="nl-NL" dirty="0"/>
              <a:t>Implementatie EU-wetgeving</a:t>
            </a:r>
          </a:p>
          <a:p>
            <a:r>
              <a:rPr lang="nl-NL" dirty="0"/>
              <a:t>Onderhoud</a:t>
            </a:r>
          </a:p>
          <a:p>
            <a:pPr marL="114300" indent="0">
              <a:buNone/>
            </a:pPr>
            <a:endParaRPr lang="nl-NL" dirty="0"/>
          </a:p>
          <a:p>
            <a:pPr marL="114300" indent="0">
              <a:buNone/>
            </a:pPr>
            <a:r>
              <a:rPr lang="nl-NL" b="1" dirty="0"/>
              <a:t>Rol wetgevingsjurist</a:t>
            </a:r>
          </a:p>
          <a:p>
            <a:r>
              <a:rPr lang="nl-NL" dirty="0"/>
              <a:t>Adviseren: wat kan en mag binnen wettelijke kaders?</a:t>
            </a:r>
          </a:p>
          <a:p>
            <a:r>
              <a:rPr lang="nl-NL" dirty="0"/>
              <a:t>Schrijven van regelingsteksten (wet, </a:t>
            </a:r>
            <a:r>
              <a:rPr lang="nl-NL" dirty="0" err="1"/>
              <a:t>amvb</a:t>
            </a:r>
            <a:r>
              <a:rPr lang="nl-NL" dirty="0"/>
              <a:t>, ministeriële regeling)</a:t>
            </a:r>
          </a:p>
        </p:txBody>
      </p:sp>
    </p:spTree>
    <p:extLst>
      <p:ext uri="{BB962C8B-B14F-4D97-AF65-F5344CB8AC3E}">
        <p14:creationId xmlns:p14="http://schemas.microsoft.com/office/powerpoint/2010/main" val="117241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6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" dirty="0" err="1"/>
              <a:t>Gereedschap</a:t>
            </a:r>
            <a:r>
              <a:rPr lang="en" dirty="0"/>
              <a:t> </a:t>
            </a:r>
            <a:r>
              <a:rPr lang="en" dirty="0" err="1"/>
              <a:t>voor</a:t>
            </a:r>
            <a:r>
              <a:rPr lang="en" dirty="0"/>
              <a:t> de </a:t>
            </a:r>
            <a:r>
              <a:rPr lang="en" dirty="0" err="1"/>
              <a:t>wetgevingsjurist</a:t>
            </a:r>
            <a:endParaRPr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21966F-4B1E-9C4D-9BAF-6AE3C63B2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nl-NL" b="1" dirty="0"/>
              <a:t>Aanwijzingen voor de regelgeving</a:t>
            </a:r>
          </a:p>
          <a:p>
            <a:pPr marL="114300" indent="0">
              <a:buNone/>
            </a:pPr>
            <a:r>
              <a:rPr lang="nl-NL" dirty="0"/>
              <a:t>Dé ontwerpvoorschriften voor alle soorten wetgeving</a:t>
            </a:r>
          </a:p>
          <a:p>
            <a:pPr marL="114300" indent="0">
              <a:buNone/>
            </a:pPr>
            <a:endParaRPr lang="nl-NL" dirty="0"/>
          </a:p>
          <a:p>
            <a:pPr marL="114300" indent="0">
              <a:buNone/>
            </a:pPr>
            <a:r>
              <a:rPr lang="nl-NL" b="1" dirty="0"/>
              <a:t>Draaiboek voor de regelgeving</a:t>
            </a:r>
          </a:p>
          <a:p>
            <a:pPr marL="114300" indent="0">
              <a:buNone/>
            </a:pPr>
            <a:r>
              <a:rPr lang="nl-NL" dirty="0"/>
              <a:t>Proces van eerste concept tot consolidatie: interdepartementale voorbereiding, ministerraad, Raad van State, parlement, Staatsblad/Staatscourant, </a:t>
            </a:r>
            <a:r>
              <a:rPr lang="nl-NL" dirty="0" err="1"/>
              <a:t>wetten.nl</a:t>
            </a:r>
            <a:r>
              <a:rPr lang="nl-NL" dirty="0"/>
              <a:t>…</a:t>
            </a:r>
          </a:p>
          <a:p>
            <a:pPr marL="114300" indent="0">
              <a:buNone/>
            </a:pPr>
            <a:endParaRPr lang="nl-NL" dirty="0"/>
          </a:p>
          <a:p>
            <a:pPr marL="114300" indent="0">
              <a:buNone/>
            </a:pPr>
            <a:r>
              <a:rPr lang="nl-NL" b="1" dirty="0"/>
              <a:t>Integraal afwegingskader beleid en regelgeving</a:t>
            </a:r>
          </a:p>
          <a:p>
            <a:pPr marL="114300" indent="0">
              <a:buNone/>
            </a:pPr>
            <a:r>
              <a:rPr lang="nl-NL" dirty="0"/>
              <a:t>Structureren en bieden van informatie voor het uitwerken van beleid en het kiezen van reguleringsinstrumenten. </a:t>
            </a:r>
          </a:p>
          <a:p>
            <a:pPr marL="114300" indent="0">
              <a:buNone/>
            </a:pPr>
            <a:endParaRPr lang="nl-NL" dirty="0"/>
          </a:p>
          <a:p>
            <a:pPr marL="114300" indent="0">
              <a:buNone/>
            </a:pPr>
            <a:endParaRPr lang="nl-NL" dirty="0"/>
          </a:p>
          <a:p>
            <a:pPr marL="11430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665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912332D-17C6-AE42-9F47-10AF9C91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Van in steen gebeiteld…, naar papier…</a:t>
            </a:r>
          </a:p>
        </p:txBody>
      </p:sp>
      <p:pic>
        <p:nvPicPr>
          <p:cNvPr id="6" name="Google Shape;75;p16">
            <a:extLst>
              <a:ext uri="{FF2B5EF4-FFF2-40B4-BE49-F238E27FC236}">
                <a16:creationId xmlns:a16="http://schemas.microsoft.com/office/drawing/2014/main" id="{A1D13DA6-B309-5742-9939-E4D66193342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4350" y="1017725"/>
            <a:ext cx="2121025" cy="21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6;p16">
            <a:extLst>
              <a:ext uri="{FF2B5EF4-FFF2-40B4-BE49-F238E27FC236}">
                <a16:creationId xmlns:a16="http://schemas.microsoft.com/office/drawing/2014/main" id="{C04B3814-2E17-0C47-A153-8375BDFFF1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825" y="784585"/>
            <a:ext cx="3270250" cy="4228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oogle Shape;77;p16">
            <a:extLst>
              <a:ext uri="{FF2B5EF4-FFF2-40B4-BE49-F238E27FC236}">
                <a16:creationId xmlns:a16="http://schemas.microsoft.com/office/drawing/2014/main" id="{4ADBC804-7BAD-0945-8F8A-C257D3CBE8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538" y="3202925"/>
            <a:ext cx="3076575" cy="148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oogle Shape;78;p16">
            <a:extLst>
              <a:ext uri="{FF2B5EF4-FFF2-40B4-BE49-F238E27FC236}">
                <a16:creationId xmlns:a16="http://schemas.microsoft.com/office/drawing/2014/main" id="{A426C96F-2E9F-014E-AAA1-16D7DB30C24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9638" y="1329000"/>
            <a:ext cx="2524125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9;p16">
            <a:extLst>
              <a:ext uri="{FF2B5EF4-FFF2-40B4-BE49-F238E27FC236}">
                <a16:creationId xmlns:a16="http://schemas.microsoft.com/office/drawing/2014/main" id="{D04339C2-A7E8-154D-B39D-05E5499994B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2400" y="2898672"/>
            <a:ext cx="1593900" cy="15939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0600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E5E6E4C-5529-9D4D-AB7A-352B0D34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…naar online</a:t>
            </a:r>
          </a:p>
        </p:txBody>
      </p:sp>
      <p:pic>
        <p:nvPicPr>
          <p:cNvPr id="7" name="Google Shape;86;p17">
            <a:extLst>
              <a:ext uri="{FF2B5EF4-FFF2-40B4-BE49-F238E27FC236}">
                <a16:creationId xmlns:a16="http://schemas.microsoft.com/office/drawing/2014/main" id="{2D99048D-E8AF-C544-92A5-CBE3D77022B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0111" y="1604497"/>
            <a:ext cx="5882019" cy="341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oogle Shape;87;p17">
            <a:extLst>
              <a:ext uri="{FF2B5EF4-FFF2-40B4-BE49-F238E27FC236}">
                <a16:creationId xmlns:a16="http://schemas.microsoft.com/office/drawing/2014/main" id="{2FA0DABD-D6BA-7B40-8807-18DE3704B6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461" y="742247"/>
            <a:ext cx="3068975" cy="3044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9952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E5E6E4C-5529-9D4D-AB7A-352B0D34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juiste ondersteuning voor een efficiënt proces?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BD0554C-1C8F-8548-A1FF-03E4A8E2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492" y="1866646"/>
            <a:ext cx="1803400" cy="1574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BF8CE89-3EA9-8046-856F-0171B5147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2568" y="1866646"/>
            <a:ext cx="1578864" cy="1578864"/>
          </a:xfrm>
          <a:prstGeom prst="rect">
            <a:avLst/>
          </a:prstGeom>
        </p:spPr>
      </p:pic>
      <p:pic>
        <p:nvPicPr>
          <p:cNvPr id="10" name="Afbeelding 9" descr="Afbeelding met tekening, teken&#10;&#10;Automatisch gegenereerde beschrijving">
            <a:extLst>
              <a:ext uri="{FF2B5EF4-FFF2-40B4-BE49-F238E27FC236}">
                <a16:creationId xmlns:a16="http://schemas.microsoft.com/office/drawing/2014/main" id="{30B4E6CF-39AA-8D4E-BAB8-AE17FE7C1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688" y="1613062"/>
            <a:ext cx="1481328" cy="1917376"/>
          </a:xfrm>
          <a:prstGeom prst="rect">
            <a:avLst/>
          </a:prstGeom>
        </p:spPr>
      </p:pic>
      <p:sp>
        <p:nvSpPr>
          <p:cNvPr id="11" name="Google Shape;97;p18">
            <a:extLst>
              <a:ext uri="{FF2B5EF4-FFF2-40B4-BE49-F238E27FC236}">
                <a16:creationId xmlns:a16="http://schemas.microsoft.com/office/drawing/2014/main" id="{8FF77B37-D153-6B43-95EF-884292C6C183}"/>
              </a:ext>
            </a:extLst>
          </p:cNvPr>
          <p:cNvSpPr/>
          <p:nvPr/>
        </p:nvSpPr>
        <p:spPr>
          <a:xfrm>
            <a:off x="2880280" y="2368650"/>
            <a:ext cx="459900" cy="40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97;p18">
            <a:extLst>
              <a:ext uri="{FF2B5EF4-FFF2-40B4-BE49-F238E27FC236}">
                <a16:creationId xmlns:a16="http://schemas.microsoft.com/office/drawing/2014/main" id="{8B2DF4C5-1058-2B48-8265-E7CFC97232A6}"/>
              </a:ext>
            </a:extLst>
          </p:cNvPr>
          <p:cNvSpPr/>
          <p:nvPr/>
        </p:nvSpPr>
        <p:spPr>
          <a:xfrm>
            <a:off x="5803820" y="2352648"/>
            <a:ext cx="459900" cy="40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26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06;p19">
            <a:extLst>
              <a:ext uri="{FF2B5EF4-FFF2-40B4-BE49-F238E27FC236}">
                <a16:creationId xmlns:a16="http://schemas.microsoft.com/office/drawing/2014/main" id="{C5F9AC28-A5B9-744F-A559-731D84E51D9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82773" y="691338"/>
            <a:ext cx="5027751" cy="2732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oogle Shape;107;p19">
            <a:extLst>
              <a:ext uri="{FF2B5EF4-FFF2-40B4-BE49-F238E27FC236}">
                <a16:creationId xmlns:a16="http://schemas.microsoft.com/office/drawing/2014/main" id="{AE8C361C-3E01-7B47-AA83-5791CC7F0F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28777"/>
          <a:stretch/>
        </p:blipFill>
        <p:spPr>
          <a:xfrm>
            <a:off x="5563018" y="3160946"/>
            <a:ext cx="2114475" cy="1982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oogle Shape;105;p19">
            <a:extLst>
              <a:ext uri="{FF2B5EF4-FFF2-40B4-BE49-F238E27FC236}">
                <a16:creationId xmlns:a16="http://schemas.microsoft.com/office/drawing/2014/main" id="{8FF2628C-015E-384C-86F3-647F732ADA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75" y="1177306"/>
            <a:ext cx="5314950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9872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14;p20">
            <a:extLst>
              <a:ext uri="{FF2B5EF4-FFF2-40B4-BE49-F238E27FC236}">
                <a16:creationId xmlns:a16="http://schemas.microsoft.com/office/drawing/2014/main" id="{7CBBEF23-EE48-8449-90DD-8E70A9E731A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4853" y="731084"/>
            <a:ext cx="6874293" cy="4317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2631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E5E6E4C-5529-9D4D-AB7A-352B0D34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LegOps</a:t>
            </a:r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ED47875B-B446-934E-AA2F-CED3D15BC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7" b="3030"/>
          <a:stretch/>
        </p:blipFill>
        <p:spPr>
          <a:xfrm>
            <a:off x="1460500" y="1024128"/>
            <a:ext cx="6223000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410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187</Words>
  <Application>Microsoft Macintosh PowerPoint</Application>
  <PresentationFormat>Diavoorstelling (16:9)</PresentationFormat>
  <Paragraphs>36</Paragraphs>
  <Slides>10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10</vt:i4>
      </vt:variant>
    </vt:vector>
  </HeadingPairs>
  <TitlesOfParts>
    <vt:vector size="14" baseType="lpstr">
      <vt:lpstr>Arial</vt:lpstr>
      <vt:lpstr>Calibri</vt:lpstr>
      <vt:lpstr>Simple Light</vt:lpstr>
      <vt:lpstr>Kantoorthema</vt:lpstr>
      <vt:lpstr>Wetgeving Proces en ondersteuning</vt:lpstr>
      <vt:lpstr>Wetgeving maken: hoe gaat dat?</vt:lpstr>
      <vt:lpstr>Gereedschap voor de wetgevingsjurist</vt:lpstr>
      <vt:lpstr>Van in steen gebeiteld…, naar papier…</vt:lpstr>
      <vt:lpstr>…naar online</vt:lpstr>
      <vt:lpstr>De juiste ondersteuning voor een efficiënt proces?</vt:lpstr>
      <vt:lpstr>PowerPoint-presentatie</vt:lpstr>
      <vt:lpstr>PowerPoint-presentatie</vt:lpstr>
      <vt:lpstr>LegOps</vt:lpstr>
      <vt:lpstr>Samengevat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 voor SMR</dc:title>
  <dc:creator>Art Ligthart</dc:creator>
  <cp:lastModifiedBy>Brattinga, Marco</cp:lastModifiedBy>
  <cp:revision>15</cp:revision>
  <dcterms:modified xsi:type="dcterms:W3CDTF">2020-09-11T20:05:42Z</dcterms:modified>
</cp:coreProperties>
</file>